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9" r:id="rId3"/>
    <p:sldId id="300" r:id="rId4"/>
    <p:sldId id="302" r:id="rId5"/>
    <p:sldId id="309" r:id="rId6"/>
    <p:sldId id="310" r:id="rId7"/>
    <p:sldId id="311" r:id="rId8"/>
    <p:sldId id="301" r:id="rId9"/>
    <p:sldId id="303" r:id="rId10"/>
    <p:sldId id="304" r:id="rId11"/>
    <p:sldId id="305" r:id="rId12"/>
    <p:sldId id="306" r:id="rId13"/>
    <p:sldId id="307" r:id="rId14"/>
    <p:sldId id="308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96" r:id="rId24"/>
    <p:sldId id="271" r:id="rId25"/>
    <p:sldId id="268" r:id="rId26"/>
    <p:sldId id="272" r:id="rId27"/>
    <p:sldId id="273" r:id="rId28"/>
    <p:sldId id="274" r:id="rId29"/>
    <p:sldId id="269" r:id="rId30"/>
    <p:sldId id="275" r:id="rId31"/>
    <p:sldId id="276" r:id="rId32"/>
    <p:sldId id="277" r:id="rId33"/>
    <p:sldId id="270" r:id="rId34"/>
    <p:sldId id="278" r:id="rId35"/>
    <p:sldId id="279" r:id="rId36"/>
    <p:sldId id="267" r:id="rId37"/>
    <p:sldId id="280" r:id="rId38"/>
    <p:sldId id="281" r:id="rId39"/>
    <p:sldId id="294" r:id="rId40"/>
    <p:sldId id="297" r:id="rId41"/>
  </p:sldIdLst>
  <p:sldSz cx="9144000" cy="6858000" type="screen4x3"/>
  <p:notesSz cx="6858000" cy="9144000"/>
  <p:defaultTextStyle>
    <a:defPPr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 autoAdjust="0"/>
    <p:restoredTop sz="94646" autoAdjust="0"/>
  </p:normalViewPr>
  <p:slideViewPr>
    <p:cSldViewPr snapToGrid="0" snapToObjects="1">
      <p:cViewPr varScale="1">
        <p:scale>
          <a:sx n="97" d="100"/>
          <a:sy n="97" d="100"/>
        </p:scale>
        <p:origin x="-79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0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undertiteltypografien i masteren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Træk billede til pladsholder, eller klik på symbol for at tilføje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s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da-DK" smtClean="0"/>
              <a:t>Klik for at redigere i masteren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undertiteltypografien i masteren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Træk billede til pladsholder, eller klik på symbol for at tilføje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da-DK" smtClean="0"/>
              <a:t>Klik for at redigere i masteren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6DD0112-3B31-194F-9F67-4F8EE4E5F106}" type="datetimeFigureOut">
              <a:rPr lang="da-DK" smtClean="0"/>
              <a:t>28/02/17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262AA81A-4CED-E94E-9306-1EB49383176F}" type="slidenum">
              <a:rPr lang="en-GB" smtClean="0"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noProof="0" dirty="0" smtClean="0"/>
              <a:t>Lektion 3</a:t>
            </a:r>
            <a:endParaRPr lang="da-DK" noProof="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noProof="0" dirty="0" smtClean="0"/>
              <a:t>Design, Dataindsamling og projektstart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26409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0"/>
            <a:ext cx="8413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9144000" cy="51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4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/>
          <p:cNvSpPr txBox="1"/>
          <p:nvPr/>
        </p:nvSpPr>
        <p:spPr>
          <a:xfrm>
            <a:off x="3941494" y="1321446"/>
            <a:ext cx="1733167" cy="584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a-DK" sz="3200" dirty="0" err="1" smtClean="0"/>
              <a:t>Useable</a:t>
            </a:r>
            <a:endParaRPr lang="da-DK" dirty="0"/>
          </a:p>
        </p:txBody>
      </p:sp>
      <p:sp>
        <p:nvSpPr>
          <p:cNvPr id="5" name="Tekstfelt 4"/>
          <p:cNvSpPr txBox="1"/>
          <p:nvPr/>
        </p:nvSpPr>
        <p:spPr>
          <a:xfrm>
            <a:off x="6541906" y="4900807"/>
            <a:ext cx="2006278" cy="584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a-DK" sz="3200" dirty="0" err="1" smtClean="0"/>
              <a:t>Desirable</a:t>
            </a:r>
            <a:endParaRPr lang="da-DK" sz="3200" dirty="0"/>
          </a:p>
        </p:txBody>
      </p:sp>
      <p:sp>
        <p:nvSpPr>
          <p:cNvPr id="6" name="Tekstfelt 5"/>
          <p:cNvSpPr txBox="1"/>
          <p:nvPr/>
        </p:nvSpPr>
        <p:spPr>
          <a:xfrm>
            <a:off x="1549810" y="4900807"/>
            <a:ext cx="1411765" cy="584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a-DK" sz="3200" dirty="0" err="1" smtClean="0"/>
              <a:t>Useful</a:t>
            </a:r>
            <a:endParaRPr lang="da-DK" sz="3200" dirty="0"/>
          </a:p>
        </p:txBody>
      </p:sp>
      <p:sp>
        <p:nvSpPr>
          <p:cNvPr id="7" name="Højre-venstrepil 6"/>
          <p:cNvSpPr/>
          <p:nvPr/>
        </p:nvSpPr>
        <p:spPr>
          <a:xfrm>
            <a:off x="3211365" y="5270139"/>
            <a:ext cx="3273313" cy="41900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Højre-venstrepil 7"/>
          <p:cNvSpPr/>
          <p:nvPr/>
        </p:nvSpPr>
        <p:spPr>
          <a:xfrm rot="18035094">
            <a:off x="1632149" y="3175746"/>
            <a:ext cx="3273313" cy="41900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Højre-venstrepil 8"/>
          <p:cNvSpPr/>
          <p:nvPr/>
        </p:nvSpPr>
        <p:spPr>
          <a:xfrm rot="2974830">
            <a:off x="4893898" y="3042042"/>
            <a:ext cx="3273313" cy="41900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40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9144000" cy="36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32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9144000" cy="3627276"/>
          </a:xfrm>
          <a:prstGeom prst="rect">
            <a:avLst/>
          </a:prstGeom>
        </p:spPr>
      </p:pic>
      <p:sp>
        <p:nvSpPr>
          <p:cNvPr id="2" name="Rektangel 1"/>
          <p:cNvSpPr/>
          <p:nvPr/>
        </p:nvSpPr>
        <p:spPr>
          <a:xfrm>
            <a:off x="91651" y="1820071"/>
            <a:ext cx="3351874" cy="314256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371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Dataindsamling - emner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smtClean="0"/>
              <a:t>Grundlaget</a:t>
            </a:r>
          </a:p>
          <a:p>
            <a:endParaRPr lang="da-DK" noProof="0" smtClean="0"/>
          </a:p>
          <a:p>
            <a:r>
              <a:rPr lang="da-DK" noProof="0" smtClean="0"/>
              <a:t>Interviews</a:t>
            </a:r>
          </a:p>
          <a:p>
            <a:endParaRPr lang="da-DK" noProof="0" smtClean="0"/>
          </a:p>
          <a:p>
            <a:r>
              <a:rPr lang="da-DK" noProof="0" smtClean="0"/>
              <a:t>Spørgeskemaer</a:t>
            </a:r>
          </a:p>
          <a:p>
            <a:endParaRPr lang="da-DK" noProof="0" smtClean="0"/>
          </a:p>
          <a:p>
            <a:r>
              <a:rPr lang="da-DK" noProof="0" smtClean="0"/>
              <a:t>Observation</a:t>
            </a:r>
          </a:p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25686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Hvad skal man have styr på først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smtClean="0"/>
              <a:t>Mål!</a:t>
            </a:r>
          </a:p>
          <a:p>
            <a:pPr lvl="1"/>
            <a:r>
              <a:rPr lang="da-DK" noProof="0" smtClean="0"/>
              <a:t>Hvad er målet/målene med dataindsamlingen</a:t>
            </a:r>
          </a:p>
          <a:p>
            <a:r>
              <a:rPr lang="da-DK" noProof="0" smtClean="0"/>
              <a:t>Deltagere</a:t>
            </a:r>
          </a:p>
          <a:p>
            <a:pPr lvl="1"/>
            <a:r>
              <a:rPr lang="da-DK" noProof="0" smtClean="0"/>
              <a:t>Hvem skal involveres/deltage i dataindsamlingen</a:t>
            </a:r>
          </a:p>
          <a:p>
            <a:r>
              <a:rPr lang="da-DK" noProof="0" smtClean="0"/>
              <a:t>Forhold til deltagere</a:t>
            </a:r>
          </a:p>
          <a:p>
            <a:pPr lvl="1"/>
            <a:r>
              <a:rPr lang="da-DK" noProof="0" smtClean="0"/>
              <a:t>En eller anden form for kontrakt / information</a:t>
            </a:r>
          </a:p>
          <a:p>
            <a:r>
              <a:rPr lang="da-DK" noProof="0" smtClean="0"/>
              <a:t>Pilotstudier</a:t>
            </a:r>
          </a:p>
          <a:p>
            <a:pPr lvl="1"/>
            <a:r>
              <a:rPr lang="da-DK" noProof="0" smtClean="0"/>
              <a:t>Start evt. med en mindre gruppe først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97917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" b="100000" l="10000" r="90000">
                        <a14:foregroundMark x1="65000" y1="7200" x2="65000" y2="7200"/>
                        <a14:foregroundMark x1="37200" y1="5600" x2="37200" y2="5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09748">
            <a:off x="6622655" y="4419737"/>
            <a:ext cx="1962757" cy="1962757"/>
          </a:xfrm>
          <a:prstGeom prst="rect">
            <a:avLst/>
          </a:prstGeom>
        </p:spPr>
      </p:pic>
      <p:pic>
        <p:nvPicPr>
          <p:cNvPr id="4" name="Billed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613" y="274638"/>
            <a:ext cx="3505200" cy="23241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4661839" cy="1336956"/>
          </a:xfrm>
        </p:spPr>
        <p:txBody>
          <a:bodyPr/>
          <a:lstStyle/>
          <a:p>
            <a:r>
              <a:rPr lang="da-DK" noProof="0" dirty="0" smtClean="0"/>
              <a:t>Dataopsamling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noProof="0" dirty="0" smtClean="0"/>
              <a:t>Noter og fotos</a:t>
            </a:r>
          </a:p>
          <a:p>
            <a:pPr lvl="1"/>
            <a:r>
              <a:rPr lang="da-DK" noProof="0" dirty="0" smtClean="0"/>
              <a:t>Håndskrevne / tastede</a:t>
            </a:r>
          </a:p>
          <a:p>
            <a:pPr lvl="1"/>
            <a:r>
              <a:rPr lang="da-DK" noProof="0" dirty="0" smtClean="0"/>
              <a:t>Noter =&gt; fleksibilitet</a:t>
            </a:r>
          </a:p>
          <a:p>
            <a:pPr lvl="1"/>
            <a:r>
              <a:rPr lang="da-DK" noProof="0" dirty="0" smtClean="0"/>
              <a:t>Svært at nå at få det hele med</a:t>
            </a:r>
          </a:p>
          <a:p>
            <a:pPr lvl="1"/>
            <a:r>
              <a:rPr lang="da-DK" noProof="0" dirty="0" smtClean="0"/>
              <a:t>fotos som supplement / underbygning</a:t>
            </a:r>
          </a:p>
          <a:p>
            <a:r>
              <a:rPr lang="da-DK" noProof="0" dirty="0" smtClean="0"/>
              <a:t>Audio og fotos</a:t>
            </a:r>
          </a:p>
          <a:p>
            <a:pPr lvl="1"/>
            <a:r>
              <a:rPr lang="da-DK" noProof="0" dirty="0" smtClean="0"/>
              <a:t>Man får </a:t>
            </a:r>
            <a:r>
              <a:rPr lang="da-DK" noProof="0" dirty="0" smtClean="0"/>
              <a:t>rigtig meget med</a:t>
            </a:r>
            <a:endParaRPr lang="da-DK" noProof="0" dirty="0" smtClean="0"/>
          </a:p>
          <a:p>
            <a:pPr lvl="1"/>
            <a:r>
              <a:rPr lang="da-DK" noProof="0" dirty="0" smtClean="0"/>
              <a:t>Tager lang tid at </a:t>
            </a:r>
            <a:r>
              <a:rPr lang="da-DK" noProof="0" dirty="0" err="1" smtClean="0"/>
              <a:t>transkribere</a:t>
            </a:r>
            <a:endParaRPr lang="da-DK" noProof="0" dirty="0" smtClean="0"/>
          </a:p>
          <a:p>
            <a:pPr lvl="1"/>
            <a:r>
              <a:rPr lang="da-DK" noProof="0" dirty="0" smtClean="0"/>
              <a:t>Mindre forstyrrende end videooptagelser</a:t>
            </a:r>
          </a:p>
          <a:p>
            <a:pPr lvl="1"/>
            <a:r>
              <a:rPr lang="da-DK" noProof="0" dirty="0" smtClean="0"/>
              <a:t>Lettere at holde fokus på andre ting</a:t>
            </a:r>
          </a:p>
          <a:p>
            <a:pPr lvl="1"/>
            <a:r>
              <a:rPr lang="da-DK" dirty="0"/>
              <a:t>F</a:t>
            </a:r>
            <a:r>
              <a:rPr lang="da-DK" noProof="0" dirty="0" err="1" smtClean="0"/>
              <a:t>otos</a:t>
            </a:r>
            <a:r>
              <a:rPr lang="da-DK" noProof="0" dirty="0" smtClean="0"/>
              <a:t> </a:t>
            </a:r>
            <a:r>
              <a:rPr lang="da-DK" noProof="0" dirty="0" smtClean="0"/>
              <a:t>som supplement</a:t>
            </a:r>
          </a:p>
          <a:p>
            <a:pPr marL="0" indent="0">
              <a:buNone/>
            </a:pPr>
            <a:endParaRPr lang="da-DK" noProof="0" dirty="0" smtClean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4043" y="2748975"/>
            <a:ext cx="1823799" cy="16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932" y1="58650" x2="37932" y2="58650"/>
                        <a14:foregroundMark x1="32048" y1="52350" x2="32048" y2="52350"/>
                        <a14:foregroundMark x1="37932" y1="32200" x2="23271" y2="44800"/>
                        <a14:backgroundMark x1="37500" y1="26550" x2="37500" y2="26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4644" y="377294"/>
            <a:ext cx="3129355" cy="20806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9276" y="107576"/>
            <a:ext cx="6023538" cy="1336956"/>
          </a:xfrm>
        </p:spPr>
        <p:txBody>
          <a:bodyPr/>
          <a:lstStyle/>
          <a:p>
            <a:r>
              <a:rPr lang="da-DK" noProof="0" dirty="0" smtClean="0"/>
              <a:t>Dataopsamling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dirty="0" smtClean="0"/>
              <a:t>Video</a:t>
            </a:r>
          </a:p>
          <a:p>
            <a:pPr lvl="1"/>
            <a:r>
              <a:rPr lang="da-DK" noProof="0" dirty="0" smtClean="0"/>
              <a:t>Fanger både visuelt og audio data</a:t>
            </a:r>
          </a:p>
          <a:p>
            <a:pPr lvl="1"/>
            <a:r>
              <a:rPr lang="da-DK" noProof="0" dirty="0" smtClean="0"/>
              <a:t>Tager </a:t>
            </a:r>
            <a:r>
              <a:rPr lang="da-DK" u="sng" noProof="0" dirty="0" smtClean="0"/>
              <a:t>meget</a:t>
            </a:r>
            <a:r>
              <a:rPr lang="da-DK" noProof="0" dirty="0" smtClean="0"/>
              <a:t> lang tid at </a:t>
            </a:r>
            <a:r>
              <a:rPr lang="da-DK" noProof="0" dirty="0" err="1" smtClean="0"/>
              <a:t>transkribere</a:t>
            </a:r>
            <a:r>
              <a:rPr lang="da-DK" noProof="0" dirty="0" smtClean="0"/>
              <a:t> / analysere</a:t>
            </a:r>
          </a:p>
          <a:p>
            <a:pPr lvl="1"/>
            <a:r>
              <a:rPr lang="da-DK" noProof="0" dirty="0" smtClean="0"/>
              <a:t>Kan være nødvendigt med en tilvænningsperiode</a:t>
            </a:r>
          </a:p>
          <a:p>
            <a:pPr lvl="1"/>
            <a:r>
              <a:rPr lang="da-DK" noProof="0" dirty="0" smtClean="0"/>
              <a:t>Nødvendige beslutninger</a:t>
            </a:r>
          </a:p>
          <a:p>
            <a:pPr lvl="2"/>
            <a:r>
              <a:rPr lang="da-DK" noProof="0" dirty="0" err="1" smtClean="0"/>
              <a:t>Fixed</a:t>
            </a:r>
            <a:r>
              <a:rPr lang="da-DK" noProof="0" dirty="0" smtClean="0"/>
              <a:t> eller flytbart</a:t>
            </a:r>
          </a:p>
          <a:p>
            <a:pPr lvl="2"/>
            <a:r>
              <a:rPr lang="da-DK" noProof="0" dirty="0" smtClean="0"/>
              <a:t>Fokus, </a:t>
            </a:r>
            <a:r>
              <a:rPr lang="da-DK" noProof="0" dirty="0" err="1" smtClean="0"/>
              <a:t>lokation</a:t>
            </a:r>
            <a:endParaRPr lang="da-DK" noProof="0" dirty="0" smtClean="0"/>
          </a:p>
          <a:p>
            <a:pPr lvl="2"/>
            <a:r>
              <a:rPr lang="da-DK" noProof="0" dirty="0" smtClean="0"/>
              <a:t>Indkøringsperiode eller </a:t>
            </a:r>
            <a:r>
              <a:rPr lang="da-DK" noProof="0" dirty="0" err="1" smtClean="0"/>
              <a:t>transkribering</a:t>
            </a:r>
            <a:r>
              <a:rPr lang="da-DK" noProof="0" dirty="0" smtClean="0"/>
              <a:t> ift. data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333500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Dataopsamling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noProof="0" smtClean="0"/>
              <a:t>To typer af data</a:t>
            </a:r>
          </a:p>
          <a:p>
            <a:pPr lvl="1"/>
            <a:r>
              <a:rPr lang="da-DK" noProof="0" smtClean="0"/>
              <a:t>Kvalitative</a:t>
            </a:r>
          </a:p>
          <a:p>
            <a:pPr lvl="2"/>
            <a:r>
              <a:rPr lang="da-DK" noProof="0" smtClean="0"/>
              <a:t>Anvendes til at opnå indsigt af dybdegående og eksplorativ karakter</a:t>
            </a:r>
          </a:p>
          <a:p>
            <a:pPr lvl="2"/>
            <a:r>
              <a:rPr lang="da-DK" noProof="0" smtClean="0"/>
              <a:t>Giver indsigt, der går i dybden</a:t>
            </a:r>
          </a:p>
          <a:p>
            <a:pPr lvl="2"/>
            <a:r>
              <a:rPr lang="da-DK" noProof="0" smtClean="0"/>
              <a:t>Hvad, hvorfor, hvordan?</a:t>
            </a:r>
          </a:p>
          <a:p>
            <a:pPr lvl="1"/>
            <a:r>
              <a:rPr lang="da-DK" noProof="0" smtClean="0"/>
              <a:t>Kvantitative</a:t>
            </a:r>
          </a:p>
          <a:p>
            <a:pPr lvl="2"/>
            <a:r>
              <a:rPr lang="da-DK" noProof="0" smtClean="0"/>
              <a:t>Anvendes til at kortlægge en gruppe af personer på en række ensartede kvantificerbare variable</a:t>
            </a:r>
          </a:p>
          <a:p>
            <a:pPr lvl="2"/>
            <a:r>
              <a:rPr lang="da-DK" noProof="0" smtClean="0"/>
              <a:t>Giver indsigt, der går i bredden</a:t>
            </a:r>
          </a:p>
          <a:p>
            <a:pPr lvl="2"/>
            <a:r>
              <a:rPr lang="da-DK" noProof="0" smtClean="0"/>
              <a:t>Hvor mange, hvor meget?</a:t>
            </a:r>
          </a:p>
          <a:p>
            <a:pPr marL="914400" lvl="2" indent="0">
              <a:buNone/>
            </a:pPr>
            <a:endParaRPr lang="da-DK" noProof="0" smtClean="0"/>
          </a:p>
          <a:p>
            <a:pPr lvl="2"/>
            <a:endParaRPr lang="da-DK" noProof="0" smtClean="0"/>
          </a:p>
          <a:p>
            <a:pPr lvl="1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3092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Designerens rolle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 smtClean="0"/>
              <a:t>Interaction</a:t>
            </a:r>
            <a:r>
              <a:rPr lang="da-DK" dirty="0" smtClean="0"/>
              <a:t> Designers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trained</a:t>
            </a:r>
            <a:r>
              <a:rPr lang="da-DK" dirty="0" smtClean="0"/>
              <a:t> to </a:t>
            </a:r>
            <a:r>
              <a:rPr lang="da-DK" dirty="0" err="1" smtClean="0"/>
              <a:t>observe</a:t>
            </a:r>
            <a:r>
              <a:rPr lang="da-DK" dirty="0" smtClean="0"/>
              <a:t> </a:t>
            </a:r>
            <a:r>
              <a:rPr lang="da-DK" dirty="0" err="1" smtClean="0"/>
              <a:t>humanity</a:t>
            </a:r>
            <a:r>
              <a:rPr lang="da-DK" dirty="0" smtClean="0"/>
              <a:t> and to balance </a:t>
            </a:r>
            <a:r>
              <a:rPr lang="da-DK" dirty="0" err="1" smtClean="0"/>
              <a:t>complicated</a:t>
            </a:r>
            <a:r>
              <a:rPr lang="da-DK" dirty="0" smtClean="0"/>
              <a:t> </a:t>
            </a:r>
            <a:r>
              <a:rPr lang="da-DK" dirty="0" err="1" smtClean="0"/>
              <a:t>ideas</a:t>
            </a:r>
            <a:r>
              <a:rPr lang="da-DK" dirty="0" smtClean="0"/>
              <a:t>, and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to </a:t>
            </a:r>
            <a:r>
              <a:rPr lang="da-DK" dirty="0" err="1" smtClean="0"/>
              <a:t>thinking</a:t>
            </a:r>
            <a:r>
              <a:rPr lang="da-DK" dirty="0" smtClean="0"/>
              <a:t> in </a:t>
            </a:r>
            <a:r>
              <a:rPr lang="da-DK" dirty="0" err="1" smtClean="0"/>
              <a:t>opposites</a:t>
            </a:r>
            <a:r>
              <a:rPr lang="da-DK" dirty="0" smtClean="0"/>
              <a:t>: large and small, </a:t>
            </a:r>
            <a:r>
              <a:rPr lang="da-DK" dirty="0" err="1" smtClean="0"/>
              <a:t>conceptual</a:t>
            </a:r>
            <a:r>
              <a:rPr lang="da-DK" dirty="0" smtClean="0"/>
              <a:t> and </a:t>
            </a:r>
            <a:r>
              <a:rPr lang="da-DK" dirty="0" err="1" smtClean="0"/>
              <a:t>pragmatic</a:t>
            </a:r>
            <a:r>
              <a:rPr lang="da-DK" dirty="0" smtClean="0"/>
              <a:t>, human and </a:t>
            </a:r>
            <a:r>
              <a:rPr lang="da-DK" dirty="0" err="1" smtClean="0"/>
              <a:t>technical</a:t>
            </a:r>
            <a:r>
              <a:rPr lang="da-DK" dirty="0" smtClean="0"/>
              <a:t>.</a:t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						</a:t>
            </a:r>
            <a:r>
              <a:rPr lang="da-DK" dirty="0" err="1" smtClean="0"/>
              <a:t>Kolko</a:t>
            </a:r>
            <a:r>
              <a:rPr lang="da-DK" dirty="0" smtClean="0"/>
              <a:t> 2007, s. 7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880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Interviews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smtClean="0"/>
              <a:t>Interviews er “samtaler med et formål”</a:t>
            </a:r>
          </a:p>
          <a:p>
            <a:r>
              <a:rPr lang="da-DK" noProof="0" smtClean="0"/>
              <a:t>Ligheden med en almindelig samtale afhænger af typen af interview</a:t>
            </a:r>
          </a:p>
          <a:p>
            <a:r>
              <a:rPr lang="da-DK" noProof="0" smtClean="0"/>
              <a:t>Der findes 4 overordnede interviewtyper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86775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Ustrukturerede interviews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smtClean="0"/>
              <a:t>Meget explorerende</a:t>
            </a:r>
          </a:p>
          <a:p>
            <a:r>
              <a:rPr lang="da-DK" noProof="0" smtClean="0"/>
              <a:t>Intervieweren har ikke så meget kontrol</a:t>
            </a:r>
          </a:p>
          <a:p>
            <a:r>
              <a:rPr lang="da-DK" noProof="0" smtClean="0"/>
              <a:t>Baserer sig på åbne spørgsmål</a:t>
            </a:r>
          </a:p>
          <a:p>
            <a:pPr lvl="1"/>
            <a:r>
              <a:rPr lang="da-DK" noProof="0" smtClean="0"/>
              <a:t>Hvad er forskellen på åbne og lukkede spørgsmål?</a:t>
            </a:r>
          </a:p>
          <a:p>
            <a:r>
              <a:rPr lang="da-DK" noProof="0" smtClean="0"/>
              <a:t>Godt i starten af projekter</a:t>
            </a:r>
          </a:p>
          <a:p>
            <a:r>
              <a:rPr lang="da-DK" noProof="0" smtClean="0"/>
              <a:t>Intervieweren skal være i stand til at finde balance mellem formål og ny information</a:t>
            </a:r>
          </a:p>
          <a:p>
            <a:r>
              <a:rPr lang="da-DK" noProof="0" smtClean="0"/>
              <a:t>Tager lang tid at behandle data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74319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Strukturerede interviews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noProof="0" smtClean="0"/>
              <a:t>Når der er et helt klart formål</a:t>
            </a:r>
          </a:p>
          <a:p>
            <a:r>
              <a:rPr lang="da-DK" noProof="0" smtClean="0"/>
              <a:t>Der stilles udelukkende forudbestemte spørgsmål </a:t>
            </a:r>
          </a:p>
          <a:p>
            <a:pPr lvl="1"/>
            <a:r>
              <a:rPr lang="da-DK" noProof="0" smtClean="0"/>
              <a:t>Et spørgeskema i interviewform</a:t>
            </a:r>
          </a:p>
          <a:p>
            <a:r>
              <a:rPr lang="da-DK" noProof="0" smtClean="0"/>
              <a:t>Ofte lukkede spørgsmål</a:t>
            </a:r>
          </a:p>
          <a:p>
            <a:r>
              <a:rPr lang="da-DK" noProof="0" smtClean="0"/>
              <a:t>Godt hvis man kender de forskellige svarmuligheder</a:t>
            </a:r>
          </a:p>
          <a:p>
            <a:r>
              <a:rPr lang="da-DK" noProof="0" smtClean="0"/>
              <a:t>Korte og velformulerede spørgsmål med klar indikation af svarmulighederne</a:t>
            </a:r>
          </a:p>
          <a:p>
            <a:r>
              <a:rPr lang="da-DK" noProof="0" smtClean="0"/>
              <a:t>Samme spørgsmål og rækkefølge for hver deltager</a:t>
            </a:r>
          </a:p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3873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Aktivitet – 2 min hver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a-DK" dirty="0" smtClean="0"/>
              <a:t>Find ud af så meget som muligt om hinanden på 2 minutter.</a:t>
            </a:r>
          </a:p>
          <a:p>
            <a:r>
              <a:rPr lang="da-DK" dirty="0" smtClean="0"/>
              <a:t>2 og 2 – find sammen med en fra studiet, du ikke kender endnu.</a:t>
            </a:r>
          </a:p>
          <a:p>
            <a:endParaRPr lang="da-DK" dirty="0" smtClean="0"/>
          </a:p>
          <a:p>
            <a:r>
              <a:rPr lang="da-DK" dirty="0" smtClean="0"/>
              <a:t>Vælg hvem der skal interviewe først.</a:t>
            </a:r>
          </a:p>
          <a:p>
            <a:endParaRPr lang="da-DK" dirty="0" smtClean="0"/>
          </a:p>
          <a:p>
            <a:r>
              <a:rPr lang="da-DK" dirty="0" smtClean="0"/>
              <a:t>Den første interviewer må kun stille lukkede spørgsmål.</a:t>
            </a:r>
          </a:p>
          <a:p>
            <a:endParaRPr lang="da-DK" dirty="0"/>
          </a:p>
          <a:p>
            <a:r>
              <a:rPr lang="da-DK" dirty="0" smtClean="0"/>
              <a:t>Den anden interviewer må kun stille åbne spørgsmål.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4710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dirty="0" smtClean="0"/>
              <a:t>Aktivitet – </a:t>
            </a:r>
            <a:r>
              <a:rPr lang="da-DK" dirty="0" smtClean="0"/>
              <a:t>10</a:t>
            </a:r>
            <a:r>
              <a:rPr lang="da-DK" noProof="0" dirty="0" smtClean="0"/>
              <a:t> min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 smtClean="0"/>
              <a:t>2 og 2</a:t>
            </a:r>
          </a:p>
          <a:p>
            <a:r>
              <a:rPr lang="da-DK" dirty="0" smtClean="0"/>
              <a:t>Du interviewer din sidemand</a:t>
            </a:r>
          </a:p>
          <a:p>
            <a:pPr lvl="1"/>
            <a:r>
              <a:rPr lang="da-DK" dirty="0" smtClean="0"/>
              <a:t>En af jer er intervieweren</a:t>
            </a:r>
          </a:p>
          <a:p>
            <a:pPr lvl="1"/>
            <a:r>
              <a:rPr lang="da-DK" dirty="0" smtClean="0"/>
              <a:t>Den anden er den der interviewes</a:t>
            </a:r>
          </a:p>
          <a:p>
            <a:r>
              <a:rPr lang="da-DK" dirty="0" smtClean="0"/>
              <a:t>Aftal et emne, som den der skal interviewes ved meget om.</a:t>
            </a:r>
            <a:endParaRPr lang="da-DK" noProof="0" dirty="0" smtClean="0"/>
          </a:p>
          <a:p>
            <a:pPr lvl="1"/>
            <a:r>
              <a:rPr lang="da-DK" noProof="0" dirty="0" smtClean="0"/>
              <a:t>Lav </a:t>
            </a:r>
            <a:r>
              <a:rPr lang="da-DK" dirty="0" smtClean="0"/>
              <a:t>2 overordnede</a:t>
            </a:r>
            <a:r>
              <a:rPr lang="da-DK" noProof="0" dirty="0" smtClean="0"/>
              <a:t> spørgsmål til et ustruktureret interview, og lad disse lede til nye spørgsmål</a:t>
            </a:r>
          </a:p>
          <a:p>
            <a:pPr lvl="1"/>
            <a:r>
              <a:rPr lang="da-DK" noProof="0" dirty="0" smtClean="0"/>
              <a:t>Lav sammen på baggrund af det første interview nogle meget mere specifikke spørgsmål til et struktureret interview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31116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Semi-strukturerede interviews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noProof="0" smtClean="0"/>
              <a:t>En kombination af ustrukturerede og strukturerede interviews</a:t>
            </a:r>
          </a:p>
          <a:p>
            <a:r>
              <a:rPr lang="da-DK" noProof="0" smtClean="0"/>
              <a:t>Bruger både åbne og lukkede spørgsmål</a:t>
            </a:r>
          </a:p>
          <a:p>
            <a:r>
              <a:rPr lang="da-DK" noProof="0" smtClean="0"/>
              <a:t>De samme emner dækkes for hver deltager</a:t>
            </a:r>
          </a:p>
          <a:p>
            <a:r>
              <a:rPr lang="da-DK" noProof="0" smtClean="0"/>
              <a:t>Tager udgangspunkt i et forberedt spørgsmål</a:t>
            </a:r>
          </a:p>
          <a:p>
            <a:pPr lvl="1"/>
            <a:r>
              <a:rPr lang="da-DK" noProof="0" smtClean="0"/>
              <a:t>Der spørges videre indtil det relevante information er opnået</a:t>
            </a:r>
          </a:p>
          <a:p>
            <a:r>
              <a:rPr lang="da-DK" noProof="0" smtClean="0"/>
              <a:t>Pas på ikke at stille ledende spørgsmål</a:t>
            </a:r>
          </a:p>
          <a:p>
            <a:r>
              <a:rPr lang="da-DK" noProof="0" smtClean="0"/>
              <a:t>Kan give en god balance mellem alsidighed og gentagelighed.</a:t>
            </a:r>
          </a:p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25541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noProof="0" smtClean="0"/>
              <a:t>Overordnet ift. Interview spørgsmål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a-DK" noProof="0" smtClean="0"/>
              <a:t>To typer</a:t>
            </a:r>
          </a:p>
          <a:p>
            <a:pPr lvl="1"/>
            <a:r>
              <a:rPr lang="da-DK" noProof="0" smtClean="0"/>
              <a:t>lukkede spørgsmål – har et forudbestemt svarformat – f.eks. ja / nej</a:t>
            </a:r>
          </a:p>
          <a:p>
            <a:pPr lvl="1"/>
            <a:r>
              <a:rPr lang="da-DK" noProof="0" smtClean="0"/>
              <a:t>åbne spørgsmål – har ikke et forudbestemt svarformat</a:t>
            </a:r>
          </a:p>
          <a:p>
            <a:r>
              <a:rPr lang="da-DK" noProof="0" smtClean="0"/>
              <a:t>Lukkede spørgsmål er lettere at analysere</a:t>
            </a:r>
          </a:p>
          <a:p>
            <a:r>
              <a:rPr lang="da-DK" noProof="0" smtClean="0"/>
              <a:t>Undgå:</a:t>
            </a:r>
          </a:p>
          <a:p>
            <a:pPr lvl="1"/>
            <a:r>
              <a:rPr lang="da-DK" noProof="0" smtClean="0"/>
              <a:t>Lange spørgsmål</a:t>
            </a:r>
          </a:p>
          <a:p>
            <a:pPr lvl="1"/>
            <a:r>
              <a:rPr lang="da-DK" noProof="0" smtClean="0"/>
              <a:t>Sammensatte sætninger - deles op i flere spørgsmål</a:t>
            </a:r>
          </a:p>
          <a:p>
            <a:pPr lvl="1"/>
            <a:r>
              <a:rPr lang="da-DK" noProof="0" smtClean="0"/>
              <a:t>Jargon og sprog som deltageren måske ikke forstår</a:t>
            </a:r>
          </a:p>
          <a:p>
            <a:pPr lvl="1"/>
            <a:r>
              <a:rPr lang="da-DK" noProof="0" smtClean="0"/>
              <a:t>Ledende spørgsmål</a:t>
            </a:r>
          </a:p>
          <a:p>
            <a:pPr marL="457200" lvl="1" indent="0">
              <a:buNone/>
            </a:pPr>
            <a:endParaRPr lang="da-DK" noProof="0" smtClean="0"/>
          </a:p>
          <a:p>
            <a:pPr lvl="1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14313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Afholdelse af interview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i="1" noProof="0" dirty="0" smtClean="0"/>
              <a:t>Introduktion</a:t>
            </a:r>
            <a:r>
              <a:rPr lang="da-DK" noProof="0" dirty="0" smtClean="0"/>
              <a:t> – Introducer dig selv, forklar formålet med interviewet, diskuter etiske aspekter, spørg om du må optage, præsentér evt. samtykke-formular</a:t>
            </a:r>
          </a:p>
          <a:p>
            <a:r>
              <a:rPr lang="da-DK" i="1" noProof="0" dirty="0" smtClean="0"/>
              <a:t>Opvarmning</a:t>
            </a:r>
            <a:r>
              <a:rPr lang="da-DK" noProof="0" dirty="0" smtClean="0"/>
              <a:t> – Gør de første spørgsmål lette og ikke-farlige</a:t>
            </a:r>
          </a:p>
          <a:p>
            <a:r>
              <a:rPr lang="da-DK" i="1" noProof="0" dirty="0" smtClean="0"/>
              <a:t>Hovedforløbet</a:t>
            </a:r>
            <a:r>
              <a:rPr lang="da-DK" noProof="0" dirty="0" smtClean="0"/>
              <a:t> – præsenter spørgsmålene i en logisk rækkefølge</a:t>
            </a:r>
          </a:p>
          <a:p>
            <a:r>
              <a:rPr lang="da-DK" i="1" noProof="0" dirty="0" smtClean="0"/>
              <a:t>Nedkøling</a:t>
            </a:r>
            <a:r>
              <a:rPr lang="da-DK" noProof="0" dirty="0" smtClean="0"/>
              <a:t> – inkludér et par lette spørgsmål til at “tage luften  af ballonen” til sidst</a:t>
            </a:r>
          </a:p>
          <a:p>
            <a:r>
              <a:rPr lang="da-DK" i="1" noProof="0" dirty="0" smtClean="0"/>
              <a:t>Afslutning</a:t>
            </a:r>
            <a:r>
              <a:rPr lang="da-DK" noProof="0" dirty="0" smtClean="0"/>
              <a:t> – Tak til deltageren, signaler afslutning, sluk evt. udstyr.</a:t>
            </a:r>
          </a:p>
        </p:txBody>
      </p:sp>
    </p:spTree>
    <p:extLst>
      <p:ext uri="{BB962C8B-B14F-4D97-AF65-F5344CB8AC3E}">
        <p14:creationId xmlns:p14="http://schemas.microsoft.com/office/powerpoint/2010/main" val="268401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Berigelse af interview-processen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smtClean="0"/>
              <a:t>Rekvisitter – f.eks. protoyper</a:t>
            </a:r>
            <a:endParaRPr lang="da-DK" noProof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908" y="3123884"/>
            <a:ext cx="5926137" cy="317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76607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108" y="4078795"/>
            <a:ext cx="3071053" cy="20473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dirty="0" smtClean="0"/>
              <a:t>Spørgeskemaer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57200" y="1600200"/>
            <a:ext cx="6980124" cy="4525963"/>
          </a:xfrm>
        </p:spPr>
        <p:txBody>
          <a:bodyPr>
            <a:normAutofit/>
          </a:bodyPr>
          <a:lstStyle/>
          <a:p>
            <a:r>
              <a:rPr lang="da-DK" noProof="0" dirty="0" smtClean="0"/>
              <a:t>Spørgsmål kan være lukkede eller åbne</a:t>
            </a:r>
          </a:p>
          <a:p>
            <a:r>
              <a:rPr lang="da-DK" noProof="0" dirty="0" smtClean="0"/>
              <a:t>Lukkede spørgsmål kan lettere analyseres, og dette kan evt. </a:t>
            </a:r>
            <a:r>
              <a:rPr lang="da-DK" dirty="0"/>
              <a:t>a</a:t>
            </a:r>
            <a:r>
              <a:rPr lang="da-DK" noProof="0" dirty="0" err="1" smtClean="0"/>
              <a:t>utomatiseres</a:t>
            </a:r>
            <a:r>
              <a:rPr lang="da-DK" noProof="0" dirty="0" smtClean="0"/>
              <a:t>.</a:t>
            </a:r>
          </a:p>
          <a:p>
            <a:r>
              <a:rPr lang="da-DK" noProof="0" dirty="0" smtClean="0"/>
              <a:t>Kan bruges til store mængder deltagere (populationer)</a:t>
            </a:r>
          </a:p>
          <a:p>
            <a:r>
              <a:rPr lang="da-DK" noProof="0" dirty="0" smtClean="0"/>
              <a:t>Midler: Papir, </a:t>
            </a:r>
            <a:r>
              <a:rPr lang="da-DK" noProof="0" dirty="0" err="1" smtClean="0"/>
              <a:t>email</a:t>
            </a:r>
            <a:r>
              <a:rPr lang="da-DK" noProof="0" dirty="0" smtClean="0"/>
              <a:t>, web</a:t>
            </a:r>
          </a:p>
          <a:p>
            <a:r>
              <a:rPr lang="da-DK" noProof="0" dirty="0" smtClean="0"/>
              <a:t>Web ulemper – størrelsen af populationen kan være ukendt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269440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Dagens Mantra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www.youtube.com</a:t>
            </a:r>
            <a:r>
              <a:rPr lang="da-DK" dirty="0"/>
              <a:t>/</a:t>
            </a:r>
            <a:r>
              <a:rPr lang="da-DK" dirty="0" err="1"/>
              <a:t>watch?v</a:t>
            </a:r>
            <a:r>
              <a:rPr lang="da-DK" dirty="0"/>
              <a:t>=</a:t>
            </a:r>
            <a:r>
              <a:rPr lang="da-DK" dirty="0" err="1"/>
              <a:t>BSUMBBFjxrY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1987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Spørgeskema design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smtClean="0"/>
              <a:t>Et spørgsmåls gennemslagskraft kan være influeret af rækkefølgen af spørgsmålene</a:t>
            </a:r>
          </a:p>
          <a:p>
            <a:r>
              <a:rPr lang="da-DK" noProof="0" smtClean="0"/>
              <a:t>Er det nødvendigt med forskellige versioner af spørgeskemaet til forskellige populationer?</a:t>
            </a:r>
          </a:p>
          <a:p>
            <a:r>
              <a:rPr lang="da-DK" noProof="0" smtClean="0"/>
              <a:t>Giv klare instruktioner til, hvordan man gennemfører spørgeskemaet</a:t>
            </a:r>
          </a:p>
          <a:p>
            <a:r>
              <a:rPr lang="da-DK" noProof="0" smtClean="0"/>
              <a:t>Find en balance mellem spacing og kompakthed</a:t>
            </a:r>
          </a:p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85757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Spørgsmål og svarformat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smtClean="0"/>
              <a:t>Ja og Nej checkbokse</a:t>
            </a:r>
          </a:p>
          <a:p>
            <a:r>
              <a:rPr lang="da-DK" noProof="0" smtClean="0"/>
              <a:t>Checkbokse, der tilbyder mange muligheder</a:t>
            </a:r>
          </a:p>
          <a:p>
            <a:r>
              <a:rPr lang="da-DK" noProof="0" smtClean="0"/>
              <a:t>Rating skalaer</a:t>
            </a:r>
          </a:p>
          <a:p>
            <a:pPr lvl="1"/>
            <a:r>
              <a:rPr lang="da-DK" noProof="0" smtClean="0"/>
              <a:t>Likert </a:t>
            </a:r>
          </a:p>
          <a:p>
            <a:pPr lvl="1"/>
            <a:r>
              <a:rPr lang="da-DK" noProof="0" smtClean="0"/>
              <a:t>3, 5, 7 eller flere points?</a:t>
            </a:r>
          </a:p>
          <a:p>
            <a:endParaRPr lang="da-DK" noProof="0" smtClean="0"/>
          </a:p>
          <a:p>
            <a:r>
              <a:rPr lang="da-DK" noProof="0" smtClean="0"/>
              <a:t>Åbne spørgsmål</a:t>
            </a:r>
            <a:endParaRPr lang="da-DK" noProof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38" y="2964152"/>
            <a:ext cx="2082762" cy="316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3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Opmuntring til gode besvarelser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dirty="0" smtClean="0"/>
              <a:t>Sørg for at formålet med studiet er klart for deltageren</a:t>
            </a:r>
          </a:p>
          <a:p>
            <a:r>
              <a:rPr lang="da-DK" noProof="0" dirty="0" smtClean="0"/>
              <a:t>Anonymitet</a:t>
            </a:r>
          </a:p>
          <a:p>
            <a:r>
              <a:rPr lang="da-DK" noProof="0" dirty="0" smtClean="0"/>
              <a:t>Godt designet</a:t>
            </a:r>
          </a:p>
          <a:p>
            <a:pPr lvl="1"/>
            <a:r>
              <a:rPr lang="da-DK" noProof="0" dirty="0" smtClean="0"/>
              <a:t>Overskuelig</a:t>
            </a:r>
          </a:p>
          <a:p>
            <a:pPr lvl="1"/>
            <a:r>
              <a:rPr lang="da-DK" noProof="0" dirty="0" smtClean="0"/>
              <a:t>Logisk rækkefølge</a:t>
            </a:r>
          </a:p>
          <a:p>
            <a:r>
              <a:rPr lang="da-DK" noProof="0" dirty="0" smtClean="0"/>
              <a:t>Tilbyd evt. en kort version</a:t>
            </a:r>
          </a:p>
          <a:p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00464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Observation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dirty="0" smtClean="0"/>
              <a:t>Direkte observation i ”felten”</a:t>
            </a:r>
          </a:p>
          <a:p>
            <a:pPr lvl="1"/>
            <a:r>
              <a:rPr lang="da-DK" noProof="0" dirty="0" smtClean="0"/>
              <a:t>Strukturerende </a:t>
            </a:r>
            <a:r>
              <a:rPr lang="da-DK" noProof="0" dirty="0" err="1" smtClean="0"/>
              <a:t>frameworks</a:t>
            </a:r>
            <a:endParaRPr lang="da-DK" noProof="0" dirty="0" smtClean="0"/>
          </a:p>
          <a:p>
            <a:pPr lvl="1"/>
            <a:r>
              <a:rPr lang="da-DK" noProof="0" dirty="0" smtClean="0"/>
              <a:t>Graden af deltagelse</a:t>
            </a:r>
          </a:p>
          <a:p>
            <a:pPr lvl="1"/>
            <a:r>
              <a:rPr lang="da-DK" noProof="0" dirty="0" smtClean="0"/>
              <a:t>Etnografi</a:t>
            </a:r>
          </a:p>
          <a:p>
            <a:r>
              <a:rPr lang="da-DK" noProof="0" dirty="0" smtClean="0"/>
              <a:t>Direkte observation i kontrollerede omgivelser</a:t>
            </a:r>
          </a:p>
          <a:p>
            <a:r>
              <a:rPr lang="da-DK" noProof="0" dirty="0" smtClean="0"/>
              <a:t>Indirekte observation</a:t>
            </a:r>
          </a:p>
          <a:p>
            <a:pPr lvl="1"/>
            <a:r>
              <a:rPr lang="da-DK" noProof="0" dirty="0" smtClean="0"/>
              <a:t>Dagbøger</a:t>
            </a:r>
          </a:p>
          <a:p>
            <a:pPr lvl="1"/>
            <a:r>
              <a:rPr lang="da-DK" u="sng" noProof="0" dirty="0" err="1" smtClean="0"/>
              <a:t>Logging</a:t>
            </a:r>
            <a:r>
              <a:rPr lang="da-DK" u="sng" noProof="0" dirty="0" smtClean="0"/>
              <a:t> af interaktioner</a:t>
            </a:r>
            <a:endParaRPr lang="da-DK" u="sng" noProof="0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60" y="4567981"/>
            <a:ext cx="2614939" cy="195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noProof="0" smtClean="0"/>
              <a:t>Strukturerende frameworks som guide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noProof="0" smtClean="0"/>
              <a:t>Personen: Hvem?</a:t>
            </a:r>
          </a:p>
          <a:p>
            <a:r>
              <a:rPr lang="da-DK" noProof="0" smtClean="0"/>
              <a:t>Stedet: Hvor?</a:t>
            </a:r>
          </a:p>
          <a:p>
            <a:r>
              <a:rPr lang="da-DK" noProof="0" smtClean="0"/>
              <a:t>Tingen: Hvad?</a:t>
            </a:r>
          </a:p>
          <a:p>
            <a:endParaRPr lang="da-DK" noProof="0" smtClean="0"/>
          </a:p>
          <a:p>
            <a:r>
              <a:rPr lang="da-DK" noProof="0" smtClean="0"/>
              <a:t>Goetz og LeCompte framework:</a:t>
            </a:r>
          </a:p>
          <a:p>
            <a:pPr lvl="1"/>
            <a:r>
              <a:rPr lang="da-DK" noProof="0" smtClean="0"/>
              <a:t>Hvem er tilstede?</a:t>
            </a:r>
          </a:p>
          <a:p>
            <a:pPr lvl="1"/>
            <a:r>
              <a:rPr lang="da-DK" noProof="0" smtClean="0"/>
              <a:t>Hvad er deres rolle?</a:t>
            </a:r>
          </a:p>
          <a:p>
            <a:pPr lvl="1"/>
            <a:r>
              <a:rPr lang="da-DK" noProof="0" smtClean="0"/>
              <a:t>Hvilken aktivitet?</a:t>
            </a:r>
          </a:p>
          <a:p>
            <a:pPr lvl="1"/>
            <a:r>
              <a:rPr lang="da-DK" noProof="0" smtClean="0"/>
              <a:t>Hvornår sker akiviteten?</a:t>
            </a:r>
          </a:p>
          <a:p>
            <a:pPr lvl="1"/>
            <a:r>
              <a:rPr lang="da-DK" noProof="0" smtClean="0"/>
              <a:t>Hvor sker det?</a:t>
            </a:r>
          </a:p>
          <a:p>
            <a:pPr lvl="1"/>
            <a:r>
              <a:rPr lang="da-DK" noProof="0" smtClean="0"/>
              <a:t>Hvorfor sker det?</a:t>
            </a:r>
          </a:p>
          <a:p>
            <a:pPr lvl="1"/>
            <a:r>
              <a:rPr lang="da-DK" noProof="0" smtClean="0"/>
              <a:t>Hvordan er aktiviteten organiseret?</a:t>
            </a:r>
          </a:p>
          <a:p>
            <a:pPr lvl="1"/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82893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Observation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smtClean="0"/>
              <a:t>Først i designforløbet</a:t>
            </a:r>
          </a:p>
          <a:p>
            <a:pPr lvl="1"/>
            <a:r>
              <a:rPr lang="da-DK" noProof="0" smtClean="0"/>
              <a:t>forståelse af brugere, kontekster, opgaver og mål</a:t>
            </a:r>
          </a:p>
          <a:p>
            <a:endParaRPr lang="da-DK" noProof="0" smtClean="0"/>
          </a:p>
          <a:p>
            <a:r>
              <a:rPr lang="da-DK" noProof="0" smtClean="0"/>
              <a:t>Senere i designforløbet</a:t>
            </a:r>
          </a:p>
          <a:p>
            <a:pPr lvl="1"/>
            <a:r>
              <a:rPr lang="da-DK" noProof="0" smtClean="0"/>
              <a:t>Hvor godt understøtter prototyperne brugernes opgaver og mål?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7671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Etnografi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dirty="0" smtClean="0"/>
              <a:t>Etnografi er en filosofi med nogle teknikker, der inkluderer observation og interviews af deltagere</a:t>
            </a:r>
          </a:p>
          <a:p>
            <a:r>
              <a:rPr lang="da-DK" noProof="0" dirty="0" smtClean="0"/>
              <a:t>Populær metode i interaktionsdesign</a:t>
            </a:r>
          </a:p>
          <a:p>
            <a:r>
              <a:rPr lang="da-DK" noProof="0" dirty="0" smtClean="0"/>
              <a:t>Etnografer “nedsænker” sig i den kultur de undersøger</a:t>
            </a:r>
          </a:p>
          <a:p>
            <a:endParaRPr lang="da-DK" noProof="0" dirty="0" smtClean="0"/>
          </a:p>
          <a:p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156292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noProof="0" smtClean="0"/>
              <a:t>Liste med eksempler på etnografiske elementer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a-DK" noProof="0" smtClean="0"/>
              <a:t>Aktivitets- eller jobbeskrivelser</a:t>
            </a:r>
          </a:p>
          <a:p>
            <a:r>
              <a:rPr lang="da-DK" noProof="0" smtClean="0"/>
              <a:t>Regler og procedurer set ift. bestemte aktiviteter</a:t>
            </a:r>
          </a:p>
          <a:p>
            <a:r>
              <a:rPr lang="da-DK" noProof="0" smtClean="0"/>
              <a:t>Beskrivelse af observerede aktiviteter</a:t>
            </a:r>
          </a:p>
          <a:p>
            <a:r>
              <a:rPr lang="da-DK" noProof="0" smtClean="0"/>
              <a:t>Optagelser af samtaler mellem arter involveret i aktiviteterne</a:t>
            </a:r>
          </a:p>
          <a:p>
            <a:r>
              <a:rPr lang="da-DK" noProof="0" smtClean="0"/>
              <a:t>Uformelle interviews med deltagere</a:t>
            </a:r>
          </a:p>
          <a:p>
            <a:r>
              <a:rPr lang="da-DK" noProof="0" smtClean="0"/>
              <a:t>Tegninger af det fysiske layout</a:t>
            </a:r>
          </a:p>
          <a:p>
            <a:r>
              <a:rPr lang="da-DK" noProof="0" smtClean="0"/>
              <a:t>Fotos af benyttede artefakter (fysiske elementer / værktøjer)</a:t>
            </a:r>
          </a:p>
          <a:p>
            <a:r>
              <a:rPr lang="da-DK" noProof="0" smtClean="0"/>
              <a:t>Video af benyttede artefakter</a:t>
            </a:r>
          </a:p>
          <a:p>
            <a:r>
              <a:rPr lang="da-DK" noProof="0" smtClean="0"/>
              <a:t>Beskrivelser af benyttede artefakter</a:t>
            </a:r>
          </a:p>
          <a:p>
            <a:r>
              <a:rPr lang="da-DK" noProof="0" smtClean="0"/>
              <a:t>Workflow diagrammer</a:t>
            </a:r>
          </a:p>
          <a:p>
            <a:r>
              <a:rPr lang="da-DK" noProof="0" smtClean="0"/>
              <a:t>Procesoversigter</a:t>
            </a:r>
          </a:p>
          <a:p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0117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Valg og kombination af teknikker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noProof="0" dirty="0" smtClean="0"/>
              <a:t>Dataopsamling vil næsten altid basere sig på flere metoder/teknikker.</a:t>
            </a:r>
          </a:p>
          <a:p>
            <a:r>
              <a:rPr lang="da-DK" noProof="0" dirty="0" smtClean="0"/>
              <a:t>Afhængigt af</a:t>
            </a:r>
          </a:p>
          <a:p>
            <a:pPr lvl="1"/>
            <a:r>
              <a:rPr lang="da-DK" noProof="0" dirty="0" smtClean="0"/>
              <a:t>Studiets fokus</a:t>
            </a:r>
          </a:p>
          <a:p>
            <a:pPr lvl="1"/>
            <a:r>
              <a:rPr lang="da-DK" noProof="0" dirty="0" smtClean="0"/>
              <a:t>De involverede deltagere</a:t>
            </a:r>
          </a:p>
          <a:p>
            <a:pPr lvl="1"/>
            <a:r>
              <a:rPr lang="da-DK" noProof="0" dirty="0" smtClean="0"/>
              <a:t>Teknikkens metoder</a:t>
            </a:r>
          </a:p>
          <a:p>
            <a:pPr lvl="1"/>
            <a:r>
              <a:rPr lang="da-DK" noProof="0" dirty="0" smtClean="0"/>
              <a:t>De tilgængelige ressourcer</a:t>
            </a:r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54302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noProof="0" smtClean="0"/>
              <a:t>Opsummering</a:t>
            </a:r>
            <a:endParaRPr lang="da-DK" noProof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noProof="0" dirty="0" smtClean="0"/>
              <a:t>Hvilken type dataanalyse der kan bruges afhænger af den dataopsamling der er sket</a:t>
            </a:r>
          </a:p>
          <a:p>
            <a:r>
              <a:rPr lang="da-DK" noProof="0" dirty="0" smtClean="0"/>
              <a:t>Kvalitative og Kvantitative data kan opsamles med alle de tre dataopsamlingsteknikker</a:t>
            </a:r>
          </a:p>
        </p:txBody>
      </p:sp>
    </p:spTree>
    <p:extLst>
      <p:ext uri="{BB962C8B-B14F-4D97-AF65-F5344CB8AC3E}">
        <p14:creationId xmlns:p14="http://schemas.microsoft.com/office/powerpoint/2010/main" val="263220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Dagens </a:t>
            </a:r>
            <a:r>
              <a:rPr lang="da-DK" dirty="0" err="1" smtClean="0"/>
              <a:t>fy-ord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8375" lvl="3" indent="0">
              <a:buNone/>
            </a:pPr>
            <a:r>
              <a:rPr lang="da-DK" sz="7200" dirty="0" smtClean="0"/>
              <a:t>NORMATIVT</a:t>
            </a:r>
            <a:endParaRPr lang="da-DK" dirty="0" smtClean="0"/>
          </a:p>
          <a:p>
            <a:pPr marL="968375" lvl="3" indent="0">
              <a:buNone/>
            </a:pPr>
            <a:endParaRPr lang="da-DK" dirty="0"/>
          </a:p>
          <a:p>
            <a:pPr marL="968375" lvl="3" indent="0">
              <a:buNone/>
            </a:pP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82900"/>
            <a:ext cx="7162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Næste gang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a-DK" dirty="0" smtClean="0"/>
              <a:t>Dataanalyse – Kapitel 8</a:t>
            </a:r>
          </a:p>
          <a:p>
            <a:pPr lvl="1"/>
            <a:r>
              <a:rPr lang="da-DK" i="1" dirty="0"/>
              <a:t>Kvalitativ og kvantitativ, Kvantitativ analyse, Kvalitativ </a:t>
            </a:r>
            <a:r>
              <a:rPr lang="da-DK" i="1" dirty="0" smtClean="0"/>
              <a:t>analyse</a:t>
            </a:r>
          </a:p>
          <a:p>
            <a:pPr lvl="1"/>
            <a:r>
              <a:rPr lang="da-DK" i="1" dirty="0" smtClean="0"/>
              <a:t> </a:t>
            </a:r>
            <a:r>
              <a:rPr lang="da-DK" i="1" dirty="0"/>
              <a:t>Værktøjer, Brug af teoretiske </a:t>
            </a:r>
            <a:r>
              <a:rPr lang="da-DK" i="1" dirty="0" err="1"/>
              <a:t>frameworks</a:t>
            </a:r>
            <a:r>
              <a:rPr lang="da-DK" i="1" dirty="0"/>
              <a:t>, Præsentation af resultater</a:t>
            </a:r>
            <a:endParaRPr lang="da-DK" dirty="0"/>
          </a:p>
          <a:p>
            <a:r>
              <a:rPr lang="da-DK" dirty="0" smtClean="0"/>
              <a:t>Etablering af krav – Kapitel 10</a:t>
            </a:r>
          </a:p>
          <a:p>
            <a:pPr lvl="1"/>
            <a:r>
              <a:rPr lang="da-DK" i="1" dirty="0"/>
              <a:t>Hvad, hvordan og hvorfor, </a:t>
            </a:r>
            <a:endParaRPr lang="da-DK" i="1" dirty="0" smtClean="0"/>
          </a:p>
          <a:p>
            <a:pPr lvl="1"/>
            <a:r>
              <a:rPr lang="da-DK" i="1" dirty="0" smtClean="0"/>
              <a:t>Hvad </a:t>
            </a:r>
            <a:r>
              <a:rPr lang="da-DK" i="1" dirty="0"/>
              <a:t>er krav, Dataindsamling, Dataanalyse, fortolkning og </a:t>
            </a:r>
            <a:r>
              <a:rPr lang="da-DK" i="1" dirty="0" smtClean="0"/>
              <a:t>præsentation</a:t>
            </a:r>
          </a:p>
          <a:p>
            <a:pPr lvl="1"/>
            <a:endParaRPr lang="da-DK" dirty="0"/>
          </a:p>
          <a:p>
            <a:r>
              <a:rPr lang="da-DK" dirty="0" smtClean="0"/>
              <a:t>Begge kapitler læses grundigt</a:t>
            </a:r>
            <a:r>
              <a:rPr lang="da-DK" dirty="0"/>
              <a:t>!</a:t>
            </a:r>
            <a:endParaRPr lang="da-DK" dirty="0" smtClean="0"/>
          </a:p>
          <a:p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2077577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Sociologi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57200" y="2540305"/>
            <a:ext cx="7620000" cy="3585858"/>
          </a:xfrm>
        </p:spPr>
        <p:txBody>
          <a:bodyPr>
            <a:normAutofit fontScale="92500" lnSpcReduction="10000"/>
          </a:bodyPr>
          <a:lstStyle/>
          <a:p>
            <a:r>
              <a:rPr lang="da-DK" dirty="0" smtClean="0"/>
              <a:t>Studie at samfundet</a:t>
            </a:r>
          </a:p>
          <a:p>
            <a:endParaRPr lang="da-DK" dirty="0"/>
          </a:p>
          <a:p>
            <a:r>
              <a:rPr lang="da-DK" dirty="0" smtClean="0"/>
              <a:t>Fokus på hvordan vi som mennesker organiserer vores samfund, </a:t>
            </a:r>
            <a:r>
              <a:rPr lang="da-DK" dirty="0" err="1" smtClean="0"/>
              <a:t>f.eks</a:t>
            </a:r>
            <a:r>
              <a:rPr lang="da-DK" dirty="0" smtClean="0"/>
              <a:t>:</a:t>
            </a:r>
          </a:p>
          <a:p>
            <a:r>
              <a:rPr lang="da-DK" dirty="0"/>
              <a:t>	</a:t>
            </a:r>
            <a:r>
              <a:rPr lang="da-DK" dirty="0" smtClean="0"/>
              <a:t>Religion</a:t>
            </a:r>
          </a:p>
          <a:p>
            <a:r>
              <a:rPr lang="da-DK" dirty="0"/>
              <a:t>	</a:t>
            </a:r>
            <a:r>
              <a:rPr lang="da-DK" dirty="0" smtClean="0"/>
              <a:t>Styreformer</a:t>
            </a:r>
          </a:p>
          <a:p>
            <a:r>
              <a:rPr lang="da-DK" dirty="0" smtClean="0"/>
              <a:t>	Sociale klasser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1420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Antropologi	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57200" y="2622783"/>
            <a:ext cx="7620000" cy="3503380"/>
          </a:xfrm>
        </p:spPr>
        <p:txBody>
          <a:bodyPr/>
          <a:lstStyle/>
          <a:p>
            <a:r>
              <a:rPr lang="da-DK" dirty="0" smtClean="0"/>
              <a:t>Studie af mennesket</a:t>
            </a:r>
          </a:p>
          <a:p>
            <a:endParaRPr lang="da-DK" dirty="0"/>
          </a:p>
          <a:p>
            <a:r>
              <a:rPr lang="da-DK" dirty="0" smtClean="0"/>
              <a:t>Fokus på kultur og sociale relationer – et forsøg på at svare på hvorfor et givent individ eller gruppe opfører sig som de gør.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6258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Etnografi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57200" y="2903206"/>
            <a:ext cx="7620000" cy="3222957"/>
          </a:xfrm>
        </p:spPr>
        <p:txBody>
          <a:bodyPr/>
          <a:lstStyle/>
          <a:p>
            <a:r>
              <a:rPr lang="da-DK" dirty="0" smtClean="0"/>
              <a:t>Videnskabelig metode til opsamling af antropologiske data (også kaldet etnologi).</a:t>
            </a:r>
            <a:br>
              <a:rPr lang="da-DK" dirty="0" smtClean="0"/>
            </a:b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Kvalitativ og beskrivende, hvor observatøren ofte er ”in the </a:t>
            </a:r>
            <a:r>
              <a:rPr lang="da-DK" dirty="0" err="1" smtClean="0"/>
              <a:t>thick</a:t>
            </a:r>
            <a:r>
              <a:rPr lang="da-DK" dirty="0"/>
              <a:t> </a:t>
            </a:r>
            <a:r>
              <a:rPr lang="da-DK" dirty="0" smtClean="0"/>
              <a:t>of </a:t>
            </a:r>
            <a:r>
              <a:rPr lang="da-DK" dirty="0" err="1" smtClean="0"/>
              <a:t>things</a:t>
            </a:r>
            <a:r>
              <a:rPr lang="da-DK" dirty="0" smtClean="0"/>
              <a:t>”.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755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2" y="1230839"/>
            <a:ext cx="8436610" cy="3417361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6638279" y="5355460"/>
            <a:ext cx="212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Kolko</a:t>
            </a:r>
            <a:r>
              <a:rPr lang="da-DK" dirty="0" smtClean="0"/>
              <a:t> 2007, s. 12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0774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Prototype </a:t>
            </a:r>
            <a:r>
              <a:rPr lang="da-DK" dirty="0" err="1" smtClean="0"/>
              <a:t>fidelity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Fra lav til høj </a:t>
            </a:r>
            <a:r>
              <a:rPr lang="da-DK" dirty="0" err="1" smtClean="0"/>
              <a:t>fidelity</a:t>
            </a:r>
            <a:r>
              <a:rPr lang="da-DK" dirty="0" smtClean="0"/>
              <a:t> på flere punkter:</a:t>
            </a:r>
          </a:p>
          <a:p>
            <a:endParaRPr lang="da-DK" dirty="0"/>
          </a:p>
          <a:p>
            <a:r>
              <a:rPr lang="da-DK" dirty="0" smtClean="0"/>
              <a:t>Visual Fidelity</a:t>
            </a:r>
          </a:p>
          <a:p>
            <a:r>
              <a:rPr lang="da-DK" dirty="0" smtClean="0"/>
              <a:t>Depth</a:t>
            </a:r>
          </a:p>
          <a:p>
            <a:r>
              <a:rPr lang="da-DK" dirty="0" err="1" smtClean="0"/>
              <a:t>Breadth</a:t>
            </a:r>
            <a:endParaRPr lang="da-DK" dirty="0" smtClean="0"/>
          </a:p>
          <a:p>
            <a:r>
              <a:rPr lang="da-DK" dirty="0" err="1" smtClean="0"/>
              <a:t>Interactivity</a:t>
            </a:r>
            <a:endParaRPr lang="da-DK" dirty="0" smtClean="0"/>
          </a:p>
          <a:p>
            <a:r>
              <a:rPr lang="da-DK" dirty="0" smtClean="0"/>
              <a:t>Data Fidelity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63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ise">
  <a:themeElements>
    <a:clrScheme name="Bris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is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is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Brise.thmx</Template>
  <TotalTime>6019</TotalTime>
  <Words>1222</Words>
  <Application>Microsoft Macintosh PowerPoint</Application>
  <PresentationFormat>Skærmshow (4:3)</PresentationFormat>
  <Paragraphs>234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40</vt:i4>
      </vt:variant>
    </vt:vector>
  </HeadingPairs>
  <TitlesOfParts>
    <vt:vector size="41" baseType="lpstr">
      <vt:lpstr>Brise</vt:lpstr>
      <vt:lpstr>Lektion 3</vt:lpstr>
      <vt:lpstr>Designerens rolle</vt:lpstr>
      <vt:lpstr>Dagens Mantra</vt:lpstr>
      <vt:lpstr>Dagens fy-ord</vt:lpstr>
      <vt:lpstr>Sociologi</vt:lpstr>
      <vt:lpstr>Antropologi </vt:lpstr>
      <vt:lpstr>Etnografi</vt:lpstr>
      <vt:lpstr>PowerPoint-præsentation</vt:lpstr>
      <vt:lpstr>Prototype fidelity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Dataindsamling - emner</vt:lpstr>
      <vt:lpstr>Hvad skal man have styr på først</vt:lpstr>
      <vt:lpstr>Dataopsamling</vt:lpstr>
      <vt:lpstr>Dataopsamling</vt:lpstr>
      <vt:lpstr>Dataopsamling</vt:lpstr>
      <vt:lpstr>Interviews</vt:lpstr>
      <vt:lpstr>Ustrukturerede interviews</vt:lpstr>
      <vt:lpstr>Strukturerede interviews</vt:lpstr>
      <vt:lpstr>Aktivitet – 2 min hver</vt:lpstr>
      <vt:lpstr>Aktivitet – 10 min</vt:lpstr>
      <vt:lpstr>Semi-strukturerede interviews</vt:lpstr>
      <vt:lpstr>Overordnet ift. Interview spørgsmål</vt:lpstr>
      <vt:lpstr>Afholdelse af interview</vt:lpstr>
      <vt:lpstr>Berigelse af interview-processen</vt:lpstr>
      <vt:lpstr>Spørgeskemaer</vt:lpstr>
      <vt:lpstr>Spørgeskema design</vt:lpstr>
      <vt:lpstr>Spørgsmål og svarformat</vt:lpstr>
      <vt:lpstr>Opmuntring til gode besvarelser</vt:lpstr>
      <vt:lpstr>Observation</vt:lpstr>
      <vt:lpstr>Strukturerende frameworks som guide</vt:lpstr>
      <vt:lpstr>Observation</vt:lpstr>
      <vt:lpstr>Etnografi</vt:lpstr>
      <vt:lpstr>Liste med eksempler på etnografiske elementer</vt:lpstr>
      <vt:lpstr>Valg og kombination af teknikker</vt:lpstr>
      <vt:lpstr>Opsummering</vt:lpstr>
      <vt:lpstr>Næste gang</vt:lpstr>
    </vt:vector>
  </TitlesOfParts>
  <Company>cofoco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Dataindsamling</dc:title>
  <dc:creator>Jacob Nielsen</dc:creator>
  <cp:lastModifiedBy>Yngve Gregoriussen</cp:lastModifiedBy>
  <cp:revision>67</cp:revision>
  <dcterms:created xsi:type="dcterms:W3CDTF">2012-11-14T08:34:52Z</dcterms:created>
  <dcterms:modified xsi:type="dcterms:W3CDTF">2017-03-02T10:07:41Z</dcterms:modified>
</cp:coreProperties>
</file>